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67" r:id="rId3"/>
    <p:sldId id="268" r:id="rId4"/>
    <p:sldId id="269" r:id="rId5"/>
    <p:sldId id="287" r:id="rId6"/>
    <p:sldId id="283" r:id="rId7"/>
    <p:sldId id="270" r:id="rId8"/>
    <p:sldId id="271" r:id="rId9"/>
    <p:sldId id="272" r:id="rId10"/>
    <p:sldId id="284" r:id="rId11"/>
    <p:sldId id="273" r:id="rId12"/>
    <p:sldId id="274" r:id="rId13"/>
    <p:sldId id="275" r:id="rId14"/>
    <p:sldId id="276" r:id="rId15"/>
    <p:sldId id="277" r:id="rId16"/>
    <p:sldId id="285" r:id="rId17"/>
    <p:sldId id="286" r:id="rId18"/>
    <p:sldId id="279" r:id="rId19"/>
    <p:sldId id="280" r:id="rId20"/>
    <p:sldId id="281" r:id="rId21"/>
  </p:sldIdLst>
  <p:sldSz cx="9144000" cy="5143500" type="screen16x9"/>
  <p:notesSz cx="6858000" cy="9144000"/>
  <p:embeddedFontLst>
    <p:embeddedFont>
      <p:font typeface="Comfortaa" panose="020B0604020202020204" charset="0"/>
      <p:regular r:id="rId23"/>
      <p:bold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ld Standard TT" panose="020B0604020202020204" charset="0"/>
      <p:regular r:id="rId29"/>
      <p:bold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81f9f5cf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81f9f5cf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856fd1cf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856fd1cf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856fd1cf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856fd1cf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856fd1cf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856fd1cf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0b2b7993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0b2b7993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0b2b7993b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0b2b7993b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856fd1cf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856fd1cf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0b2b7993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0b2b7993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0b2b7993b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0b2b7993b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0b2b7993b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0b2b7993b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0b2b7993b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0b2b7993b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0b2b7993b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0b2b7993b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Ribbon graphic element" title="Blue-gray graphic ribbo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2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34F5C"/>
                </a:solidFill>
              </a:rPr>
              <a:t>Présentation de CSS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436825" y="2974150"/>
            <a:ext cx="50685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r>
              <a:rPr lang="en-GB" sz="1400" b="1"/>
              <a:t> </a:t>
            </a:r>
            <a:r>
              <a:rPr lang="en-GB" sz="2200"/>
              <a:t>Propriétés de transformation 2D et 3D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8617-BF7C-4FFC-9EF4-95F5986E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0666E-976F-4362-8CBB-FB75F48EB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C00000"/>
                </a:solidFill>
              </a:rPr>
              <a:t>transform: </a:t>
            </a:r>
            <a:r>
              <a:rPr lang="en-US" sz="1200" dirty="0" err="1">
                <a:solidFill>
                  <a:srgbClr val="C00000"/>
                </a:solidFill>
              </a:rPr>
              <a:t>rotateX</a:t>
            </a:r>
            <a:r>
              <a:rPr lang="en-US" sz="1200" dirty="0">
                <a:solidFill>
                  <a:srgbClr val="C00000"/>
                </a:solidFill>
              </a:rPr>
              <a:t>(-50deg);	     transform: </a:t>
            </a:r>
            <a:r>
              <a:rPr lang="en-US" sz="1200" dirty="0" err="1">
                <a:solidFill>
                  <a:srgbClr val="C00000"/>
                </a:solidFill>
              </a:rPr>
              <a:t>rotateY</a:t>
            </a:r>
            <a:r>
              <a:rPr lang="en-US" sz="1200" dirty="0">
                <a:solidFill>
                  <a:srgbClr val="C00000"/>
                </a:solidFill>
              </a:rPr>
              <a:t>(-90deg);       transform: </a:t>
            </a:r>
            <a:r>
              <a:rPr lang="en-US" sz="1200" dirty="0" err="1">
                <a:solidFill>
                  <a:srgbClr val="C00000"/>
                </a:solidFill>
              </a:rPr>
              <a:t>rotateZ</a:t>
            </a:r>
            <a:r>
              <a:rPr lang="en-US" sz="1200" dirty="0">
                <a:solidFill>
                  <a:srgbClr val="C00000"/>
                </a:solidFill>
              </a:rPr>
              <a:t>(-120deg);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endParaRPr lang="en-US" sz="1200" dirty="0">
              <a:solidFill>
                <a:srgbClr val="C00000"/>
              </a:solidFill>
            </a:endParaRPr>
          </a:p>
          <a:p>
            <a:endParaRPr lang="LID4096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93B8D94-51D0-41BE-AF2C-D9BD17A65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7" y="1474471"/>
            <a:ext cx="1562100" cy="119191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A3E6B1-5748-4BF9-B954-AB069E113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223" y="1611124"/>
            <a:ext cx="1562100" cy="1114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40E89D-E48A-41DB-B7DC-7F5E3CDB3B03}"/>
              </a:ext>
            </a:extLst>
          </p:cNvPr>
          <p:cNvSpPr/>
          <p:nvPr/>
        </p:nvSpPr>
        <p:spPr>
          <a:xfrm>
            <a:off x="419600" y="2883574"/>
            <a:ext cx="2052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  <a:latin typeface="Old Standard TT" panose="020B0604020202020204" charset="0"/>
              </a:rPr>
              <a:t>transform: </a:t>
            </a:r>
            <a:r>
              <a:rPr lang="en-GB" sz="1200" dirty="0" err="1">
                <a:solidFill>
                  <a:srgbClr val="C00000"/>
                </a:solidFill>
                <a:latin typeface="Old Standard TT" panose="020B0604020202020204" charset="0"/>
              </a:rPr>
              <a:t>rotateX</a:t>
            </a:r>
            <a:r>
              <a:rPr lang="en-GB" sz="1200" dirty="0">
                <a:solidFill>
                  <a:srgbClr val="C00000"/>
                </a:solidFill>
                <a:latin typeface="Old Standard TT" panose="020B0604020202020204" charset="0"/>
              </a:rPr>
              <a:t>(50deg) </a:t>
            </a:r>
            <a:r>
              <a:rPr lang="en-GB" sz="1200" dirty="0">
                <a:solidFill>
                  <a:srgbClr val="C00000"/>
                </a:solidFill>
              </a:rPr>
              <a:t>;</a:t>
            </a:r>
            <a:endParaRPr lang="LID4096" sz="1200" dirty="0"/>
          </a:p>
        </p:txBody>
      </p:sp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47D33366-6ED1-4489-A9B3-A5D8FAD84ED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544" y="3310472"/>
            <a:ext cx="15621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69ED773-4527-45F6-BB58-1DA436F45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77" y="3310472"/>
            <a:ext cx="1800225" cy="1226644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B8237815-1667-4957-98E6-5DB4BE2F6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846" y="1611124"/>
            <a:ext cx="1800225" cy="12266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1D39B7-1730-4C2D-83C0-D41BF2665CFF}"/>
              </a:ext>
            </a:extLst>
          </p:cNvPr>
          <p:cNvSpPr/>
          <p:nvPr/>
        </p:nvSpPr>
        <p:spPr>
          <a:xfrm>
            <a:off x="3158959" y="2883573"/>
            <a:ext cx="2005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Old Standard TT" panose="020B0604020202020204" charset="0"/>
              </a:rPr>
              <a:t>transform: </a:t>
            </a:r>
            <a:r>
              <a:rPr lang="en-US" sz="1200" dirty="0" err="1">
                <a:solidFill>
                  <a:srgbClr val="C00000"/>
                </a:solidFill>
                <a:latin typeface="Old Standard TT" panose="020B0604020202020204" charset="0"/>
              </a:rPr>
              <a:t>rotateY</a:t>
            </a:r>
            <a:r>
              <a:rPr lang="en-US" sz="1200" dirty="0">
                <a:solidFill>
                  <a:srgbClr val="C00000"/>
                </a:solidFill>
                <a:latin typeface="Old Standard TT" panose="020B0604020202020204" charset="0"/>
              </a:rPr>
              <a:t>(90deg);</a:t>
            </a:r>
          </a:p>
        </p:txBody>
      </p:sp>
      <p:pic>
        <p:nvPicPr>
          <p:cNvPr id="19" name="Google Shape;193;p31">
            <a:extLst>
              <a:ext uri="{FF2B5EF4-FFF2-40B4-BE49-F238E27FC236}">
                <a16:creationId xmlns:a16="http://schemas.microsoft.com/office/drawing/2014/main" id="{1AAE3232-2691-4C63-A032-058349DD5CA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0285" y="3301468"/>
            <a:ext cx="1726015" cy="123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401773-B9D4-454C-AAE7-3C6B8642B1AE}"/>
              </a:ext>
            </a:extLst>
          </p:cNvPr>
          <p:cNvSpPr/>
          <p:nvPr/>
        </p:nvSpPr>
        <p:spPr>
          <a:xfrm>
            <a:off x="5281424" y="2888719"/>
            <a:ext cx="20842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Old Standard TT" panose="020B0604020202020204" charset="0"/>
              </a:rPr>
              <a:t>transform: </a:t>
            </a:r>
            <a:r>
              <a:rPr lang="en-US" sz="1200" dirty="0" err="1">
                <a:solidFill>
                  <a:srgbClr val="C00000"/>
                </a:solidFill>
                <a:latin typeface="Old Standard TT" panose="020B0604020202020204" charset="0"/>
              </a:rPr>
              <a:t>rotateZ</a:t>
            </a:r>
            <a:r>
              <a:rPr lang="en-US" sz="1200" dirty="0">
                <a:solidFill>
                  <a:srgbClr val="C00000"/>
                </a:solidFill>
                <a:latin typeface="Old Standard TT" panose="020B0604020202020204" charset="0"/>
              </a:rPr>
              <a:t>(120deg);</a:t>
            </a:r>
          </a:p>
        </p:txBody>
      </p:sp>
    </p:spTree>
    <p:extLst>
      <p:ext uri="{BB962C8B-B14F-4D97-AF65-F5344CB8AC3E}">
        <p14:creationId xmlns:p14="http://schemas.microsoft.com/office/powerpoint/2010/main" val="188385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34F5C"/>
                </a:solidFill>
              </a:rPr>
              <a:t>rotate3d();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449650" y="1222700"/>
            <a:ext cx="74070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000000"/>
                </a:solidFill>
              </a:rPr>
              <a:t>Définit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une</a:t>
            </a:r>
            <a:r>
              <a:rPr lang="en-GB" sz="1200" dirty="0">
                <a:solidFill>
                  <a:srgbClr val="000000"/>
                </a:solidFill>
              </a:rPr>
              <a:t> transformation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</a:rPr>
              <a:t> qui </a:t>
            </a:r>
            <a:r>
              <a:rPr lang="en-GB" sz="1200" dirty="0" err="1">
                <a:solidFill>
                  <a:srgbClr val="000000"/>
                </a:solidFill>
              </a:rPr>
              <a:t>déplace</a:t>
            </a:r>
            <a:r>
              <a:rPr lang="en-GB" sz="1200" dirty="0">
                <a:solidFill>
                  <a:srgbClr val="000000"/>
                </a:solidFill>
              </a:rPr>
              <a:t> un </a:t>
            </a:r>
            <a:r>
              <a:rPr lang="en-GB" sz="1200" dirty="0" err="1">
                <a:solidFill>
                  <a:srgbClr val="000000"/>
                </a:solidFill>
              </a:rPr>
              <a:t>élément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autour</a:t>
            </a:r>
            <a:r>
              <a:rPr lang="en-GB" sz="1200" dirty="0">
                <a:solidFill>
                  <a:srgbClr val="000000"/>
                </a:solidFill>
              </a:rPr>
              <a:t> d'un axe sans le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déformer</a:t>
            </a:r>
            <a:r>
              <a:rPr lang="en-GB" sz="1200" dirty="0">
                <a:solidFill>
                  <a:srgbClr val="000000"/>
                </a:solidFill>
              </a:rPr>
              <a:t>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</a:rPr>
              <a:t>rotate3d(</a:t>
            </a:r>
            <a:r>
              <a:rPr lang="en-GB" sz="1200" dirty="0" err="1">
                <a:solidFill>
                  <a:srgbClr val="000000"/>
                </a:solidFill>
              </a:rPr>
              <a:t>x,y,z,angle</a:t>
            </a:r>
            <a:r>
              <a:rPr lang="en-GB" sz="1200" dirty="0">
                <a:solidFill>
                  <a:srgbClr val="000000"/>
                </a:solidFill>
              </a:rPr>
              <a:t>);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A64D7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dirty="0"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158" y="-8"/>
            <a:ext cx="1013825" cy="9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650" y="730551"/>
            <a:ext cx="4855426" cy="352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rotate3d()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µ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 err="1"/>
              <a:t>qsdqsdq</a:t>
            </a:r>
            <a:endParaRPr dirty="0"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7425"/>
            <a:ext cx="1615850" cy="11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125" y="1147425"/>
            <a:ext cx="1470250" cy="11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2825" y="1147425"/>
            <a:ext cx="1615850" cy="11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50" y="1072775"/>
            <a:ext cx="1731225" cy="11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8775" y="1047675"/>
            <a:ext cx="1470250" cy="12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0" y="2351750"/>
            <a:ext cx="1470300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transform: rotate3d</a:t>
            </a:r>
            <a:endParaRPr sz="13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(1, 0, 0, 45deg);</a:t>
            </a:r>
            <a:endParaRPr sz="13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1615850" y="2332850"/>
            <a:ext cx="1470300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transform: rotate3d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(0, 1, 0, 45deg);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3575350" y="2396125"/>
            <a:ext cx="1615800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transform: rotate3d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(0, 0, 1, 45deg);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5432050" y="2396150"/>
            <a:ext cx="1615800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transform: rotate3d</a:t>
            </a:r>
            <a:endParaRPr sz="130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(1, 1, 1, 45deg);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7393225" y="2402175"/>
            <a:ext cx="16158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transform: rotate3d</a:t>
            </a:r>
            <a:endParaRPr sz="130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(-1, -1, -1, 45deg);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0158" y="-8"/>
            <a:ext cx="1013825" cy="9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34F5C"/>
                </a:solidFill>
              </a:rPr>
              <a:t>scale3d()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fonction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scale3d()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permet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modifier la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taille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d'un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élément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appliquant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homothétie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définie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 un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vecteur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Les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composantes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vecteur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permettent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d'appliquer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échelles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différentes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selon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différentes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dimensions.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 dirty="0">
                <a:solidFill>
                  <a:srgbClr val="C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transform: scale3d(0,0,1);</a:t>
            </a:r>
            <a:endParaRPr sz="1200" b="1" dirty="0">
              <a:solidFill>
                <a:srgbClr val="C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025" y="2209775"/>
            <a:ext cx="214312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158" y="-8"/>
            <a:ext cx="1013825" cy="9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349300" y="384700"/>
            <a:ext cx="74070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34F5C"/>
                </a:solidFill>
              </a:rPr>
              <a:t>matrix3d()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233" name="Google Shape;233;p35"/>
          <p:cNvSpPr txBox="1">
            <a:spLocks noGrp="1"/>
          </p:cNvSpPr>
          <p:nvPr>
            <p:ph type="body" idx="1"/>
          </p:nvPr>
        </p:nvSpPr>
        <p:spPr>
          <a:xfrm>
            <a:off x="274025" y="1185050"/>
            <a:ext cx="74070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</a:rPr>
              <a:t>décrit une transformation en trois dimensions sous la forme d'une matrice homogène (4x4). 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</a:rPr>
              <a:t>matrix3d(a1, b1, c1, d1, a2, b2, c2, d2, a3, b3, c3, d3, a4, b4, c4, d4);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158" y="-8"/>
            <a:ext cx="1013825" cy="9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200" y="2715900"/>
            <a:ext cx="46482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34F5C"/>
                </a:solidFill>
              </a:rPr>
              <a:t>transform-origin</a:t>
            </a:r>
            <a:endParaRPr dirty="0">
              <a:solidFill>
                <a:srgbClr val="134F5C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349300" y="1122325"/>
            <a:ext cx="74070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propriété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transform-origin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permet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modifier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l'origine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repère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pour les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opérations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transformation d'un 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élément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transform-origin: top left;</a:t>
            </a:r>
            <a:endParaRPr sz="12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500" y="1722025"/>
            <a:ext cx="36004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F739-1A7B-4125-9C11-D3278EE2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34F5C"/>
                </a:solidFill>
              </a:rPr>
              <a:t>transform-style</a:t>
            </a:r>
            <a:endParaRPr lang="LID4096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1BD807-12FC-48CA-8FA1-1D3AA97DF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9300" y="1040937"/>
            <a:ext cx="7075976" cy="248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BE" altLang="LID4096" sz="1200" dirty="0">
                <a:solidFill>
                  <a:schemeClr val="tx1"/>
                </a:solidFill>
                <a:latin typeface="Old Standard TT" panose="020B0604020202020204" charset="0"/>
              </a:rPr>
              <a:t>  </a:t>
            </a: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ld Standard TT" panose="020B0604020202020204" charset="0"/>
              </a:rPr>
              <a:t>La propriété </a:t>
            </a:r>
            <a:r>
              <a:rPr kumimoji="0" lang="LID4096" altLang="LID4096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ld Standard TT" panose="020B0604020202020204" charset="0"/>
              </a:rPr>
              <a:t>transform-style</a:t>
            </a: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ld Standard TT" panose="020B0604020202020204" charset="0"/>
              </a:rPr>
              <a:t> définit si les éléments-fils d'un éléments sont positionnés dans l'espace</a:t>
            </a:r>
            <a:endParaRPr kumimoji="0" lang="fr-BE" altLang="LID4096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ld Standard T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ld Standard TT" panose="020B0604020202020204" charset="0"/>
              </a:rPr>
              <a:t> tridimensionnel ou s'ils sont aplatis dans le plan de l'élément. </a:t>
            </a:r>
            <a:endParaRPr kumimoji="0" lang="fr-BE" altLang="LID4096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ld Standard T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BE" altLang="LID4096" sz="1200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LID4096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ld Standard T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LID4096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ld Standard TT" panose="020B060402020202020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latin typeface="Old Standard TT" panose="020B0604020202020204" charset="0"/>
              </a:rPr>
              <a:t>           </a:t>
            </a:r>
            <a:r>
              <a:rPr lang="en-US" sz="1200" dirty="0">
                <a:solidFill>
                  <a:schemeClr val="tx1"/>
                </a:solidFill>
                <a:latin typeface="Old Standard TT" panose="020B0604020202020204" charset="0"/>
              </a:rPr>
              <a:t>transform-style: flat; :</a:t>
            </a:r>
            <a:r>
              <a:rPr lang="fr-FR" sz="1200" dirty="0">
                <a:solidFill>
                  <a:schemeClr val="tx1"/>
                </a:solidFill>
                <a:latin typeface="Old Standard TT" panose="020B0604020202020204" charset="0"/>
              </a:rPr>
              <a:t>Indique que les fils de l'éléments sont positionnés dans le plan de l'élément.</a:t>
            </a:r>
          </a:p>
          <a:p>
            <a:pPr marL="127000" indent="0">
              <a:buNone/>
            </a:pPr>
            <a:r>
              <a:rPr lang="en-US" sz="1200" dirty="0">
                <a:solidFill>
                  <a:schemeClr val="tx1"/>
                </a:solidFill>
                <a:latin typeface="Old Standard TT" panose="020B0604020202020204" charset="0"/>
              </a:rPr>
              <a:t>        transform-style: preserve-3d;: </a:t>
            </a:r>
            <a:r>
              <a:rPr lang="fr-FR" sz="1200" dirty="0">
                <a:solidFill>
                  <a:schemeClr val="tx1"/>
                </a:solidFill>
                <a:latin typeface="Old Standard TT" panose="020B0604020202020204" charset="0"/>
              </a:rPr>
              <a:t>Indique que les fils de l'élément ciblé doivent être positionnés dans</a:t>
            </a:r>
          </a:p>
          <a:p>
            <a:pPr marL="127000" indent="0">
              <a:buNone/>
            </a:pPr>
            <a:r>
              <a:rPr lang="fr-FR" sz="1200" dirty="0">
                <a:solidFill>
                  <a:schemeClr val="tx1"/>
                </a:solidFill>
                <a:latin typeface="Old Standard TT" panose="020B0604020202020204" charset="0"/>
              </a:rPr>
              <a:t>        	l'espace tridimensionnel</a:t>
            </a:r>
            <a:r>
              <a:rPr lang="fr-FR" sz="1200" dirty="0">
                <a:solidFill>
                  <a:schemeClr val="tx1"/>
                </a:solidFill>
              </a:rPr>
              <a:t>.</a:t>
            </a:r>
          </a:p>
          <a:p>
            <a:pPr marL="127000" indent="0">
              <a:buNone/>
            </a:pPr>
            <a:r>
              <a:rPr lang="en-US" sz="1200" dirty="0">
                <a:solidFill>
                  <a:schemeClr val="tx1"/>
                </a:solidFill>
                <a:latin typeface="Old Standard TT" panose="020B0604020202020204" charset="0"/>
              </a:rPr>
              <a:t>        transform-style: </a:t>
            </a:r>
            <a:r>
              <a:rPr lang="en-US" sz="1200" dirty="0">
                <a:solidFill>
                  <a:schemeClr val="tx1"/>
                </a:solidFill>
              </a:rPr>
              <a:t>initial ; : </a:t>
            </a:r>
            <a:r>
              <a:rPr lang="fr-FR" sz="1200" dirty="0">
                <a:solidFill>
                  <a:schemeClr val="tx1"/>
                </a:solidFill>
              </a:rPr>
              <a:t>Définit cette propriété à sa valeur par défaut.</a:t>
            </a:r>
          </a:p>
          <a:p>
            <a:pPr marL="127000" indent="0">
              <a:buNone/>
            </a:pPr>
            <a:r>
              <a:rPr lang="fr-BE" sz="1200" dirty="0">
                <a:solidFill>
                  <a:schemeClr val="tx1"/>
                </a:solidFill>
              </a:rPr>
              <a:t>        </a:t>
            </a:r>
            <a:r>
              <a:rPr lang="fr-BE" sz="1200" dirty="0" err="1">
                <a:solidFill>
                  <a:schemeClr val="tx1"/>
                </a:solidFill>
              </a:rPr>
              <a:t>transfrom</a:t>
            </a:r>
            <a:r>
              <a:rPr lang="fr-BE" sz="1200" dirty="0">
                <a:solidFill>
                  <a:schemeClr val="tx1"/>
                </a:solidFill>
              </a:rPr>
              <a:t>-style: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inherit ; : </a:t>
            </a:r>
            <a:r>
              <a:rPr lang="fr-FR" sz="1200" dirty="0">
                <a:solidFill>
                  <a:schemeClr val="tx1"/>
                </a:solidFill>
              </a:rPr>
              <a:t>Hérite cette propriété de son élément parent</a:t>
            </a:r>
            <a:endParaRPr lang="LID4096" sz="1200" dirty="0">
              <a:solidFill>
                <a:schemeClr val="tx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LID4096" sz="1200" dirty="0">
              <a:latin typeface="Old Standard T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ld Standard T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381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9392-F1AA-4C68-9BC6-40DF9FF3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FF018-1667-4831-89AA-A575F0025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sz="1200" dirty="0">
                <a:solidFill>
                  <a:srgbClr val="C00000"/>
                </a:solidFill>
              </a:rPr>
              <a:t>    transform-style: preserve-3d;			transform-style: flat;</a:t>
            </a:r>
          </a:p>
          <a:p>
            <a:pPr marL="127000" indent="0">
              <a:buNone/>
            </a:pPr>
            <a:endParaRPr lang="en-US" sz="1200" dirty="0">
              <a:solidFill>
                <a:srgbClr val="C00000"/>
              </a:solidFill>
            </a:endParaRPr>
          </a:p>
          <a:p>
            <a:pPr lvl="4"/>
            <a:endParaRPr lang="LID4096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D2EEF-2563-432F-8E01-139FB5166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7" y="2085835"/>
            <a:ext cx="2086266" cy="200052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1C51C11-98F9-4324-A1A1-577A3A11E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79" y="2181082"/>
            <a:ext cx="2076740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38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75AD-2C17-4188-9BE5-84B9DF09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94168-A3C3-4A8F-8F7E-24FC3354B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 algn="ctr">
              <a:buNone/>
            </a:pPr>
            <a:endParaRPr lang="LID4096" sz="4000" b="1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D37CA4-8285-43F9-A011-F0DFCDEC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6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4311-DFB9-4928-8856-F3B67210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34462-9406-49E6-A710-3234E21CA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300" y="1170285"/>
            <a:ext cx="7407000" cy="3172500"/>
          </a:xfrm>
        </p:spPr>
        <p:txBody>
          <a:bodyPr/>
          <a:lstStyle/>
          <a:p>
            <a:pPr marL="127000" indent="0">
              <a:buNone/>
            </a:pPr>
            <a:r>
              <a:rPr lang="fr-BE" dirty="0"/>
              <a:t>Merci pour :</a:t>
            </a:r>
          </a:p>
          <a:p>
            <a:r>
              <a:rPr lang="en-US" dirty="0"/>
              <a:t>tympanus.net</a:t>
            </a:r>
          </a:p>
          <a:p>
            <a:r>
              <a:rPr lang="en-US" dirty="0"/>
              <a:t>developer.mozilla.org</a:t>
            </a:r>
          </a:p>
          <a:p>
            <a:r>
              <a:rPr lang="en-US" dirty="0"/>
              <a:t>css-tricks.com</a:t>
            </a:r>
          </a:p>
          <a:p>
            <a:r>
              <a:rPr lang="en-US" dirty="0"/>
              <a:t>www.iconfinder.com</a:t>
            </a:r>
          </a:p>
          <a:p>
            <a:r>
              <a:rPr lang="en-US" dirty="0"/>
              <a:t>www.geeksforgeeks.org</a:t>
            </a:r>
          </a:p>
          <a:p>
            <a:r>
              <a:rPr lang="en-US" dirty="0"/>
              <a:t>www.vectorstock.com</a:t>
            </a:r>
          </a:p>
          <a:p>
            <a:r>
              <a:rPr lang="en-US" dirty="0"/>
              <a:t>community.cedia.net</a:t>
            </a:r>
          </a:p>
          <a:p>
            <a:r>
              <a:rPr lang="en-US" dirty="0"/>
              <a:t>www.pethealthnetwork.com</a:t>
            </a:r>
          </a:p>
          <a:p>
            <a:r>
              <a:rPr lang="en-US" dirty="0"/>
              <a:t>codepen.io/</a:t>
            </a:r>
            <a:r>
              <a:rPr lang="en-US" dirty="0" err="1"/>
              <a:t>ebocode</a:t>
            </a:r>
            <a:r>
              <a:rPr lang="en-US" dirty="0"/>
              <a:t>/pen/</a:t>
            </a:r>
            <a:r>
              <a:rPr lang="en-US" dirty="0" err="1"/>
              <a:t>jOOrwqO</a:t>
            </a:r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4616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34F5C"/>
                </a:solidFill>
              </a:rPr>
              <a:t>3D Transforms:</a:t>
            </a:r>
            <a:endParaRPr dirty="0">
              <a:solidFill>
                <a:srgbClr val="134F5C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fr-FR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tx1"/>
                </a:solidFill>
              </a:rPr>
              <a:t>La propriété </a:t>
            </a:r>
            <a:r>
              <a:rPr lang="fr-FR" sz="1200" dirty="0" err="1">
                <a:solidFill>
                  <a:schemeClr val="tx1"/>
                </a:solidFill>
              </a:rPr>
              <a:t>transform</a:t>
            </a:r>
            <a:r>
              <a:rPr lang="fr-FR" sz="1200" dirty="0">
                <a:solidFill>
                  <a:schemeClr val="tx1"/>
                </a:solidFill>
              </a:rPr>
              <a:t> modifie l'espace de coordonnées utilisé pour </a:t>
            </a:r>
          </a:p>
          <a:p>
            <a:pPr marL="0" indent="0">
              <a:buNone/>
            </a:pPr>
            <a:r>
              <a:rPr lang="fr-FR" sz="1200" dirty="0">
                <a:solidFill>
                  <a:schemeClr val="tx1"/>
                </a:solidFill>
              </a:rPr>
              <a:t>la mise en forme visuelle. Grâce à cette propriété, il est possible de </a:t>
            </a:r>
          </a:p>
          <a:p>
            <a:pPr marL="0" indent="0">
              <a:buNone/>
            </a:pPr>
            <a:r>
              <a:rPr lang="fr-FR" sz="1200" dirty="0">
                <a:solidFill>
                  <a:schemeClr val="tx1"/>
                </a:solidFill>
              </a:rPr>
              <a:t>translater les éléments, de les tourner, d'appliquer des homothéties</a:t>
            </a:r>
          </a:p>
          <a:p>
            <a:pPr marL="0" indent="0">
              <a:buNone/>
            </a:pPr>
            <a:r>
              <a:rPr lang="fr-FR" sz="1200" dirty="0">
                <a:solidFill>
                  <a:schemeClr val="tx1"/>
                </a:solidFill>
              </a:rPr>
              <a:t>, de les distordre pour en changer la perspective.</a:t>
            </a:r>
            <a:endParaRPr lang="LID4096"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1.perspective ();	5.matrix3d();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2.translate3d(</a:t>
            </a:r>
            <a:r>
              <a:rPr lang="en-GB" sz="12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x,y,z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3.rotate3d(</a:t>
            </a:r>
            <a:r>
              <a:rPr lang="en-GB" sz="12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x,y,z,angle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4.scale3d(</a:t>
            </a:r>
            <a:r>
              <a:rPr lang="en-GB" sz="12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x,y,z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840" y="476712"/>
            <a:ext cx="3566160" cy="41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692" y="-8"/>
            <a:ext cx="1027300" cy="92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E3CDD0-16CF-43A4-A6AA-26E04DC5FE03}"/>
              </a:ext>
            </a:extLst>
          </p:cNvPr>
          <p:cNvSpPr/>
          <p:nvPr/>
        </p:nvSpPr>
        <p:spPr>
          <a:xfrm>
            <a:off x="349300" y="114742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134F5C"/>
                </a:solidFill>
                <a:latin typeface="Comfortaa"/>
                <a:ea typeface="Comfortaa"/>
                <a:cs typeface="Comfortaa"/>
                <a:sym typeface="Comfortaa"/>
              </a:rPr>
              <a:t>Quelle </a:t>
            </a:r>
            <a:r>
              <a:rPr lang="en-GB" dirty="0" err="1">
                <a:solidFill>
                  <a:srgbClr val="134F5C"/>
                </a:solidFill>
                <a:latin typeface="Comfortaa"/>
                <a:ea typeface="Comfortaa"/>
                <a:cs typeface="Comfortaa"/>
                <a:sym typeface="Comfortaa"/>
              </a:rPr>
              <a:t>est</a:t>
            </a:r>
            <a:r>
              <a:rPr lang="en-GB" dirty="0">
                <a:solidFill>
                  <a:srgbClr val="134F5C"/>
                </a:solidFill>
                <a:latin typeface="Comfortaa"/>
                <a:ea typeface="Comfortaa"/>
                <a:cs typeface="Comfortaa"/>
                <a:sym typeface="Comfortaa"/>
              </a:rPr>
              <a:t> la signification de transform ? Et à quoi </a:t>
            </a:r>
            <a:r>
              <a:rPr lang="en-GB" dirty="0" err="1">
                <a:solidFill>
                  <a:srgbClr val="134F5C"/>
                </a:solidFill>
                <a:latin typeface="Comfortaa"/>
                <a:ea typeface="Comfortaa"/>
                <a:cs typeface="Comfortaa"/>
                <a:sym typeface="Comfortaa"/>
              </a:rPr>
              <a:t>sert-il</a:t>
            </a:r>
            <a:r>
              <a:rPr lang="en-GB" dirty="0">
                <a:solidFill>
                  <a:srgbClr val="134F5C"/>
                </a:solidFill>
                <a:latin typeface="Comfortaa"/>
                <a:ea typeface="Comfortaa"/>
                <a:cs typeface="Comfortaa"/>
                <a:sym typeface="Comfortaa"/>
              </a:rPr>
              <a:t> ?</a:t>
            </a:r>
            <a:endParaRPr lang="LID4096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EF2A-93B8-4A75-B902-B18D231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24064-DC20-4C1D-82D5-01CE60425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tympanus.net/</a:t>
            </a:r>
            <a:r>
              <a:rPr lang="en-US" dirty="0" err="1"/>
              <a:t>codrops</a:t>
            </a:r>
            <a:r>
              <a:rPr lang="en-US" dirty="0"/>
              <a:t>/</a:t>
            </a:r>
            <a:r>
              <a:rPr lang="en-US" dirty="0" err="1"/>
              <a:t>css_reference</a:t>
            </a:r>
            <a:r>
              <a:rPr lang="en-US" dirty="0"/>
              <a:t>/perspective/</a:t>
            </a:r>
          </a:p>
          <a:p>
            <a:r>
              <a:rPr lang="en-US" dirty="0"/>
              <a:t>html5book.ru/3d-transform/</a:t>
            </a:r>
          </a:p>
          <a:p>
            <a:r>
              <a:rPr lang="en-US" dirty="0"/>
              <a:t>stylescss.free.fr/v2-functions/matrix3d.php</a:t>
            </a:r>
          </a:p>
          <a:p>
            <a:r>
              <a:rPr lang="en-US" dirty="0"/>
              <a:t>slideplayer.fr/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1725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34F5C"/>
                </a:solidFill>
              </a:rPr>
              <a:t>perspective()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000000"/>
                </a:solidFill>
              </a:rPr>
              <a:t>détermine</a:t>
            </a:r>
            <a:r>
              <a:rPr lang="en-GB" sz="1200" dirty="0">
                <a:solidFill>
                  <a:srgbClr val="000000"/>
                </a:solidFill>
              </a:rPr>
              <a:t> la distance entre le plan </a:t>
            </a:r>
            <a:r>
              <a:rPr lang="en-GB" sz="1200" dirty="0" err="1">
                <a:solidFill>
                  <a:srgbClr val="000000"/>
                </a:solidFill>
              </a:rPr>
              <a:t>d'équation</a:t>
            </a:r>
            <a:r>
              <a:rPr lang="en-GB" sz="1200" dirty="0">
                <a:solidFill>
                  <a:srgbClr val="000000"/>
                </a:solidFill>
              </a:rPr>
              <a:t> z = 0 et la position de </a:t>
            </a:r>
            <a:r>
              <a:rPr lang="en-GB" sz="1200" dirty="0" err="1">
                <a:solidFill>
                  <a:srgbClr val="000000"/>
                </a:solidFill>
              </a:rPr>
              <a:t>l'utilisateur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afin</a:t>
            </a:r>
            <a:r>
              <a:rPr lang="en-GB" sz="1200" dirty="0">
                <a:solidFill>
                  <a:srgbClr val="000000"/>
                </a:solidFill>
              </a:rPr>
              <a:t> de donner </a:t>
            </a:r>
            <a:r>
              <a:rPr lang="en-GB" sz="1200" dirty="0" err="1">
                <a:solidFill>
                  <a:srgbClr val="000000"/>
                </a:solidFill>
              </a:rPr>
              <a:t>une</a:t>
            </a:r>
            <a:r>
              <a:rPr lang="en-GB" sz="1200" dirty="0">
                <a:solidFill>
                  <a:srgbClr val="000000"/>
                </a:solidFill>
              </a:rPr>
              <a:t> perspective aux </a:t>
            </a:r>
            <a:r>
              <a:rPr lang="en-GB" sz="1200" dirty="0" err="1">
                <a:solidFill>
                  <a:srgbClr val="000000"/>
                </a:solidFill>
              </a:rPr>
              <a:t>objets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positionnés</a:t>
            </a:r>
            <a:r>
              <a:rPr lang="en-GB" sz="1200" dirty="0">
                <a:solidFill>
                  <a:srgbClr val="000000"/>
                </a:solidFill>
              </a:rPr>
              <a:t> dans </a:t>
            </a:r>
            <a:r>
              <a:rPr lang="en-GB" sz="1200" dirty="0" err="1">
                <a:solidFill>
                  <a:srgbClr val="000000"/>
                </a:solidFill>
              </a:rPr>
              <a:t>l'espace</a:t>
            </a:r>
            <a:r>
              <a:rPr lang="en-GB" sz="1200" dirty="0">
                <a:solidFill>
                  <a:srgbClr val="000000"/>
                </a:solidFill>
              </a:rPr>
              <a:t> 3D.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248" y="-2"/>
            <a:ext cx="1014750" cy="9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6;p28">
            <a:extLst>
              <a:ext uri="{FF2B5EF4-FFF2-40B4-BE49-F238E27FC236}">
                <a16:creationId xmlns:a16="http://schemas.microsoft.com/office/drawing/2014/main" id="{8AFBBF72-19AA-4A9F-9F47-BAC6463103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512430"/>
            <a:ext cx="4767150" cy="31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7;p28">
            <a:extLst>
              <a:ext uri="{FF2B5EF4-FFF2-40B4-BE49-F238E27FC236}">
                <a16:creationId xmlns:a16="http://schemas.microsoft.com/office/drawing/2014/main" id="{F9FA746F-E819-443D-8238-CB96776E3D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50" y="2160270"/>
            <a:ext cx="4342501" cy="245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34F5C"/>
                </a:solidFill>
              </a:rPr>
              <a:t>perspective()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43425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Exemple</a:t>
            </a:r>
            <a:r>
              <a:rPr lang="en-GB" dirty="0">
                <a:solidFill>
                  <a:srgbClr val="000000"/>
                </a:solidFill>
              </a:rPr>
              <a:t> 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GB" sz="1200" b="1" dirty="0" err="1">
                <a:solidFill>
                  <a:srgbClr val="C00000"/>
                </a:solidFill>
              </a:rPr>
              <a:t>perspictive</a:t>
            </a:r>
            <a:r>
              <a:rPr lang="en-GB" sz="1200" b="1" dirty="0">
                <a:solidFill>
                  <a:srgbClr val="C00000"/>
                </a:solidFill>
              </a:rPr>
              <a:t>(250px);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GB" sz="1200" b="1" dirty="0" err="1">
                <a:solidFill>
                  <a:srgbClr val="C00000"/>
                </a:solidFill>
              </a:rPr>
              <a:t>perspictive</a:t>
            </a:r>
            <a:r>
              <a:rPr lang="en-GB" sz="1200" b="1" dirty="0">
                <a:solidFill>
                  <a:srgbClr val="C00000"/>
                </a:solidFill>
              </a:rPr>
              <a:t>(500px);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158" y="-8"/>
            <a:ext cx="1013825" cy="9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8;p27">
            <a:extLst>
              <a:ext uri="{FF2B5EF4-FFF2-40B4-BE49-F238E27FC236}">
                <a16:creationId xmlns:a16="http://schemas.microsoft.com/office/drawing/2014/main" id="{C1736D8E-4988-4F00-A62E-B691B98321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00" y="1451611"/>
            <a:ext cx="46799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CAB3-1EE6-4F3F-B02B-0F174DDC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2">
                    <a:lumMod val="75000"/>
                  </a:schemeClr>
                </a:solidFill>
              </a:rPr>
              <a:t>perspective-</a:t>
            </a:r>
            <a:r>
              <a:rPr lang="fr-BE" dirty="0" err="1">
                <a:solidFill>
                  <a:schemeClr val="bg2">
                    <a:lumMod val="75000"/>
                  </a:schemeClr>
                </a:solidFill>
              </a:rPr>
              <a:t>origin</a:t>
            </a:r>
            <a:endParaRPr lang="LID4096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EEEEE-6E33-401A-A91D-424F05FDC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fr-FR" sz="1200" dirty="0">
                <a:solidFill>
                  <a:schemeClr val="tx1"/>
                </a:solidFill>
              </a:rPr>
              <a:t>Détermine la </a:t>
            </a:r>
            <a:r>
              <a:rPr lang="fr-FR" sz="1200" dirty="0" err="1">
                <a:solidFill>
                  <a:schemeClr val="tx1"/>
                </a:solidFill>
              </a:rPr>
              <a:t>poisition</a:t>
            </a:r>
            <a:r>
              <a:rPr lang="fr-FR" sz="1200" dirty="0">
                <a:solidFill>
                  <a:schemeClr val="tx1"/>
                </a:solidFill>
              </a:rPr>
              <a:t> depuis laquelle le spectateur regarde le document</a:t>
            </a:r>
          </a:p>
          <a:p>
            <a:pPr marL="127000" indent="0">
              <a:buNone/>
            </a:pPr>
            <a:r>
              <a:rPr lang="fr-FR" sz="1200" dirty="0">
                <a:solidFill>
                  <a:schemeClr val="tx1"/>
                </a:solidFill>
              </a:rPr>
              <a:t>Exemple:</a:t>
            </a:r>
          </a:p>
          <a:p>
            <a:pPr marL="127000" indent="0">
              <a:buNone/>
            </a:pPr>
            <a:endParaRPr lang="LID4096" sz="1200" dirty="0">
              <a:solidFill>
                <a:schemeClr val="tx1"/>
              </a:solidFill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80041CD-AEFB-4BEE-8527-44540ECF5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311" y="2767025"/>
            <a:ext cx="1359326" cy="112600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7A69DAF-B760-4CF3-B449-C8CCF842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87" y="2808625"/>
            <a:ext cx="1514686" cy="12098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ECF5E7-F050-4EB5-900B-12452791091F}"/>
              </a:ext>
            </a:extLst>
          </p:cNvPr>
          <p:cNvSpPr/>
          <p:nvPr/>
        </p:nvSpPr>
        <p:spPr>
          <a:xfrm>
            <a:off x="3623735" y="2319833"/>
            <a:ext cx="2818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 perspective-origin: 200% 200%;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7D4AE-5F7A-4A29-A799-E3B8376D5DB9}"/>
              </a:ext>
            </a:extLst>
          </p:cNvPr>
          <p:cNvSpPr/>
          <p:nvPr/>
        </p:nvSpPr>
        <p:spPr>
          <a:xfrm>
            <a:off x="223303" y="2319833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perspective-origin: center;</a:t>
            </a:r>
          </a:p>
        </p:txBody>
      </p:sp>
    </p:spTree>
    <p:extLst>
      <p:ext uri="{BB962C8B-B14F-4D97-AF65-F5344CB8AC3E}">
        <p14:creationId xmlns:p14="http://schemas.microsoft.com/office/powerpoint/2010/main" val="322300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6233-F14A-469C-9546-9D19B489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26C78-6FC8-47BB-A181-01EB610A3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fr-FR" sz="1200" dirty="0">
                <a:solidFill>
                  <a:srgbClr val="FF0000"/>
                </a:solidFill>
              </a:rPr>
              <a:t>La valeur de la perspective doit être supérieure à la valeur de l’axe(Z)</a:t>
            </a:r>
          </a:p>
          <a:p>
            <a:pPr marL="127000" indent="0">
              <a:buNone/>
            </a:pPr>
            <a:endParaRPr lang="fr-FR" sz="1200" dirty="0">
              <a:solidFill>
                <a:srgbClr val="FF0000"/>
              </a:solidFill>
            </a:endParaRPr>
          </a:p>
          <a:p>
            <a:pPr marL="127000" indent="0">
              <a:buNone/>
            </a:pPr>
            <a:endParaRPr lang="fr-FR" sz="1200" dirty="0">
              <a:solidFill>
                <a:srgbClr val="FF0000"/>
              </a:solidFill>
            </a:endParaRPr>
          </a:p>
          <a:p>
            <a:pPr marL="127000" indent="0">
              <a:buNone/>
            </a:pPr>
            <a:r>
              <a:rPr lang="fr-FR" sz="1200" dirty="0">
                <a:solidFill>
                  <a:schemeClr val="tx1"/>
                </a:solidFill>
              </a:rPr>
              <a:t>Exemple :</a:t>
            </a:r>
          </a:p>
          <a:p>
            <a:pPr marL="127000" indent="0">
              <a:buNone/>
            </a:pPr>
            <a:r>
              <a:rPr lang="en-US" sz="1200" b="1" dirty="0">
                <a:solidFill>
                  <a:srgbClr val="C00000"/>
                </a:solidFill>
              </a:rPr>
              <a:t>transform: perspective(250px) translate3d(0,0px,300px);</a:t>
            </a:r>
          </a:p>
          <a:p>
            <a:pPr marL="127000" indent="0">
              <a:buNone/>
            </a:pPr>
            <a:endParaRPr lang="fr-FR" sz="1200" dirty="0">
              <a:solidFill>
                <a:srgbClr val="FF0000"/>
              </a:solidFill>
            </a:endParaRPr>
          </a:p>
          <a:p>
            <a:pPr marL="127000" indent="0">
              <a:buNone/>
            </a:pPr>
            <a:endParaRPr lang="fr-FR" sz="1200" dirty="0">
              <a:solidFill>
                <a:srgbClr val="FF0000"/>
              </a:solidFill>
            </a:endParaRPr>
          </a:p>
          <a:p>
            <a:endParaRPr lang="LID4096" sz="12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7A765-5020-49CF-BC26-F9A6E7AAE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08810"/>
            <a:ext cx="4572000" cy="264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2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translate3d()</a:t>
            </a: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tx1"/>
                </a:solidFill>
              </a:rPr>
              <a:t>Permet</a:t>
            </a:r>
            <a:r>
              <a:rPr lang="en-GB" sz="1200" dirty="0">
                <a:solidFill>
                  <a:schemeClr val="tx1"/>
                </a:solidFill>
              </a:rPr>
              <a:t> de </a:t>
            </a:r>
            <a:r>
              <a:rPr lang="en-GB" sz="1200" dirty="0" err="1">
                <a:solidFill>
                  <a:schemeClr val="tx1"/>
                </a:solidFill>
              </a:rPr>
              <a:t>déplacer</a:t>
            </a:r>
            <a:r>
              <a:rPr lang="en-GB" sz="1200" dirty="0">
                <a:solidFill>
                  <a:schemeClr val="tx1"/>
                </a:solidFill>
              </a:rPr>
              <a:t> un </a:t>
            </a:r>
            <a:r>
              <a:rPr lang="en-GB" sz="1200" dirty="0" err="1">
                <a:solidFill>
                  <a:schemeClr val="tx1"/>
                </a:solidFill>
              </a:rPr>
              <a:t>élément</a:t>
            </a:r>
            <a:r>
              <a:rPr lang="en-GB" sz="1200" dirty="0">
                <a:solidFill>
                  <a:schemeClr val="tx1"/>
                </a:solidFill>
              </a:rPr>
              <a:t> dans </a:t>
            </a:r>
            <a:r>
              <a:rPr lang="en-GB" sz="1200" dirty="0" err="1">
                <a:solidFill>
                  <a:schemeClr val="tx1"/>
                </a:solidFill>
              </a:rPr>
              <a:t>l'espace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tridimensionnel</a:t>
            </a:r>
            <a:r>
              <a:rPr lang="en-GB" sz="1200" dirty="0">
                <a:solidFill>
                  <a:schemeClr val="tx1"/>
                </a:solidFill>
              </a:rPr>
              <a:t> . 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translate3d(</a:t>
            </a: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x,y,z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Exemple</a:t>
            </a:r>
            <a:r>
              <a:rPr lang="en-GB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1" dirty="0">
                <a:solidFill>
                  <a:srgbClr val="C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transform: perspective(500px) translate3d(50px,75px,150px);</a:t>
            </a:r>
            <a:endParaRPr sz="1200" b="1" dirty="0">
              <a:solidFill>
                <a:srgbClr val="C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100" y="2085875"/>
            <a:ext cx="2858900" cy="24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158" y="-8"/>
            <a:ext cx="1013825" cy="9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34F5C"/>
                </a:solidFill>
              </a:rPr>
              <a:t>translateZ()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</a:rPr>
              <a:t>La </a:t>
            </a:r>
            <a:r>
              <a:rPr lang="en-GB" sz="1200" dirty="0" err="1">
                <a:solidFill>
                  <a:srgbClr val="000000"/>
                </a:solidFill>
              </a:rPr>
              <a:t>fonction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translateZ</a:t>
            </a:r>
            <a:r>
              <a:rPr lang="en-GB" sz="1200" dirty="0">
                <a:solidFill>
                  <a:srgbClr val="000000"/>
                </a:solidFill>
              </a:rPr>
              <a:t>() </a:t>
            </a:r>
            <a:r>
              <a:rPr lang="en-GB" sz="1200" dirty="0" err="1">
                <a:solidFill>
                  <a:srgbClr val="000000"/>
                </a:solidFill>
              </a:rPr>
              <a:t>permet</a:t>
            </a:r>
            <a:r>
              <a:rPr lang="en-GB" sz="1200" dirty="0">
                <a:solidFill>
                  <a:srgbClr val="000000"/>
                </a:solidFill>
              </a:rPr>
              <a:t> de </a:t>
            </a:r>
            <a:r>
              <a:rPr lang="en-GB" sz="1200" dirty="0" err="1">
                <a:solidFill>
                  <a:srgbClr val="000000"/>
                </a:solidFill>
              </a:rPr>
              <a:t>déplacer</a:t>
            </a:r>
            <a:r>
              <a:rPr lang="en-GB" sz="1200" dirty="0">
                <a:solidFill>
                  <a:srgbClr val="000000"/>
                </a:solidFill>
              </a:rPr>
              <a:t> un </a:t>
            </a:r>
            <a:r>
              <a:rPr lang="en-GB" sz="1200" dirty="0" err="1">
                <a:solidFill>
                  <a:srgbClr val="000000"/>
                </a:solidFill>
              </a:rPr>
              <a:t>élément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selon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l'axe</a:t>
            </a:r>
            <a:r>
              <a:rPr lang="en-GB" sz="1200" dirty="0">
                <a:solidFill>
                  <a:srgbClr val="000000"/>
                </a:solidFill>
              </a:rPr>
              <a:t> z de </a:t>
            </a:r>
            <a:r>
              <a:rPr lang="en-GB" sz="1200" dirty="0" err="1">
                <a:solidFill>
                  <a:srgbClr val="000000"/>
                </a:solidFill>
              </a:rPr>
              <a:t>l'espace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tridimensionnel</a:t>
            </a:r>
            <a:r>
              <a:rPr lang="en-GB" sz="1200" dirty="0">
                <a:solidFill>
                  <a:srgbClr val="000000"/>
                </a:solidFill>
              </a:rPr>
              <a:t>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000000"/>
                </a:solidFill>
              </a:rPr>
              <a:t>Exemple</a:t>
            </a:r>
            <a:r>
              <a:rPr lang="en-GB" sz="1200" dirty="0">
                <a:solidFill>
                  <a:srgbClr val="000000"/>
                </a:solidFill>
              </a:rPr>
              <a:t> : 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 dirty="0">
                <a:solidFill>
                  <a:srgbClr val="C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transform: perspective(500px) </a:t>
            </a:r>
            <a:r>
              <a:rPr lang="en-GB" sz="1200" b="1" dirty="0" err="1">
                <a:solidFill>
                  <a:srgbClr val="C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translateZ</a:t>
            </a:r>
            <a:r>
              <a:rPr lang="en-GB" sz="1200" b="1" dirty="0">
                <a:solidFill>
                  <a:srgbClr val="C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(200px);</a:t>
            </a:r>
            <a:endParaRPr sz="1200" b="1" dirty="0">
              <a:solidFill>
                <a:srgbClr val="C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413" y="2019525"/>
            <a:ext cx="307657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158" y="-8"/>
            <a:ext cx="1013825" cy="9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34F5C"/>
                </a:solidFill>
              </a:rPr>
              <a:t>rotate3d()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86804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000000"/>
                </a:solidFill>
              </a:rPr>
              <a:t>rotateX</a:t>
            </a:r>
            <a:r>
              <a:rPr lang="en-GB" sz="1200" dirty="0">
                <a:solidFill>
                  <a:srgbClr val="000000"/>
                </a:solidFill>
              </a:rPr>
              <a:t>() : </a:t>
            </a:r>
            <a:r>
              <a:rPr lang="en-GB" sz="1200" dirty="0" err="1">
                <a:solidFill>
                  <a:srgbClr val="000000"/>
                </a:solidFill>
              </a:rPr>
              <a:t>définit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une</a:t>
            </a:r>
            <a:r>
              <a:rPr lang="en-GB" sz="1200" dirty="0">
                <a:solidFill>
                  <a:srgbClr val="000000"/>
                </a:solidFill>
              </a:rPr>
              <a:t> transformation qui </a:t>
            </a:r>
            <a:r>
              <a:rPr lang="en-GB" sz="1200" dirty="0" err="1">
                <a:solidFill>
                  <a:srgbClr val="000000"/>
                </a:solidFill>
              </a:rPr>
              <a:t>déplace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l'élément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autour</a:t>
            </a:r>
            <a:r>
              <a:rPr lang="en-GB" sz="1200" dirty="0">
                <a:solidFill>
                  <a:srgbClr val="000000"/>
                </a:solidFill>
              </a:rPr>
              <a:t> de </a:t>
            </a:r>
            <a:r>
              <a:rPr lang="en-GB" sz="1200" dirty="0" err="1">
                <a:solidFill>
                  <a:srgbClr val="000000"/>
                </a:solidFill>
              </a:rPr>
              <a:t>l'axe</a:t>
            </a:r>
            <a:r>
              <a:rPr lang="en-GB" sz="1200" dirty="0">
                <a:solidFill>
                  <a:srgbClr val="000000"/>
                </a:solidFill>
              </a:rPr>
              <a:t> des </a:t>
            </a:r>
            <a:r>
              <a:rPr lang="en-GB" sz="1200" dirty="0" err="1">
                <a:solidFill>
                  <a:srgbClr val="000000"/>
                </a:solidFill>
              </a:rPr>
              <a:t>abscisses</a:t>
            </a:r>
            <a:r>
              <a:rPr lang="en-GB" sz="1200" dirty="0">
                <a:solidFill>
                  <a:srgbClr val="000000"/>
                </a:solidFill>
              </a:rPr>
              <a:t> sans le </a:t>
            </a:r>
            <a:r>
              <a:rPr lang="en-GB" sz="1200" dirty="0" err="1">
                <a:solidFill>
                  <a:srgbClr val="000000"/>
                </a:solidFill>
              </a:rPr>
              <a:t>déformer</a:t>
            </a:r>
            <a:r>
              <a:rPr lang="en-GB" sz="1200" dirty="0">
                <a:solidFill>
                  <a:srgbClr val="000000"/>
                </a:solidFill>
              </a:rPr>
              <a:t>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000000"/>
                </a:solidFill>
              </a:rPr>
              <a:t>rotateY</a:t>
            </a:r>
            <a:r>
              <a:rPr lang="en-GB" sz="1200" dirty="0">
                <a:solidFill>
                  <a:srgbClr val="000000"/>
                </a:solidFill>
              </a:rPr>
              <a:t>():</a:t>
            </a:r>
            <a:r>
              <a:rPr lang="en-GB" sz="1200" dirty="0" err="1">
                <a:solidFill>
                  <a:srgbClr val="000000"/>
                </a:solidFill>
              </a:rPr>
              <a:t>définit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une</a:t>
            </a:r>
            <a:r>
              <a:rPr lang="en-GB" sz="1200" dirty="0">
                <a:solidFill>
                  <a:srgbClr val="000000"/>
                </a:solidFill>
              </a:rPr>
              <a:t> rotation, qui </a:t>
            </a:r>
            <a:r>
              <a:rPr lang="en-GB" sz="1200" dirty="0" err="1">
                <a:solidFill>
                  <a:srgbClr val="000000"/>
                </a:solidFill>
              </a:rPr>
              <a:t>déplace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l'élément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autour</a:t>
            </a:r>
            <a:r>
              <a:rPr lang="en-GB" sz="1200" dirty="0">
                <a:solidFill>
                  <a:srgbClr val="000000"/>
                </a:solidFill>
              </a:rPr>
              <a:t> de </a:t>
            </a:r>
            <a:r>
              <a:rPr lang="en-GB" sz="1200" dirty="0" err="1">
                <a:solidFill>
                  <a:srgbClr val="000000"/>
                </a:solidFill>
              </a:rPr>
              <a:t>l'axe</a:t>
            </a:r>
            <a:r>
              <a:rPr lang="en-GB" sz="1200" dirty="0">
                <a:solidFill>
                  <a:srgbClr val="000000"/>
                </a:solidFill>
              </a:rPr>
              <a:t> des </a:t>
            </a:r>
            <a:r>
              <a:rPr lang="en-GB" sz="1200" dirty="0" err="1">
                <a:solidFill>
                  <a:srgbClr val="000000"/>
                </a:solidFill>
              </a:rPr>
              <a:t>ordonnées</a:t>
            </a:r>
            <a:r>
              <a:rPr lang="en-GB" sz="1200" dirty="0">
                <a:solidFill>
                  <a:srgbClr val="000000"/>
                </a:solidFill>
              </a:rPr>
              <a:t>, sans le </a:t>
            </a:r>
            <a:r>
              <a:rPr lang="en-GB" sz="1200" dirty="0" err="1">
                <a:solidFill>
                  <a:srgbClr val="000000"/>
                </a:solidFill>
              </a:rPr>
              <a:t>déformer</a:t>
            </a:r>
            <a:r>
              <a:rPr lang="en-GB" sz="1200" dirty="0">
                <a:solidFill>
                  <a:srgbClr val="000000"/>
                </a:solidFill>
              </a:rPr>
              <a:t>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000000"/>
                </a:solidFill>
              </a:rPr>
              <a:t>rotateZ</a:t>
            </a:r>
            <a:r>
              <a:rPr lang="en-GB" sz="1200" dirty="0">
                <a:solidFill>
                  <a:srgbClr val="000000"/>
                </a:solidFill>
              </a:rPr>
              <a:t>():</a:t>
            </a:r>
            <a:r>
              <a:rPr lang="en-GB" sz="1200" dirty="0" err="1">
                <a:solidFill>
                  <a:srgbClr val="000000"/>
                </a:solidFill>
              </a:rPr>
              <a:t>définit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une</a:t>
            </a:r>
            <a:r>
              <a:rPr lang="en-GB" sz="1200" dirty="0">
                <a:solidFill>
                  <a:srgbClr val="000000"/>
                </a:solidFill>
              </a:rPr>
              <a:t> transformation qui </a:t>
            </a:r>
            <a:r>
              <a:rPr lang="en-GB" sz="1200" dirty="0" err="1">
                <a:solidFill>
                  <a:srgbClr val="000000"/>
                </a:solidFill>
              </a:rPr>
              <a:t>déplace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l'élément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autour</a:t>
            </a:r>
            <a:r>
              <a:rPr lang="en-GB" sz="1200" dirty="0">
                <a:solidFill>
                  <a:srgbClr val="000000"/>
                </a:solidFill>
              </a:rPr>
              <a:t> de </a:t>
            </a:r>
            <a:r>
              <a:rPr lang="en-GB" sz="1200" dirty="0" err="1">
                <a:solidFill>
                  <a:srgbClr val="000000"/>
                </a:solidFill>
              </a:rPr>
              <a:t>l'axe</a:t>
            </a:r>
            <a:r>
              <a:rPr lang="en-GB" sz="1200" dirty="0">
                <a:solidFill>
                  <a:srgbClr val="000000"/>
                </a:solidFill>
              </a:rPr>
              <a:t> Z, sans </a:t>
            </a:r>
            <a:r>
              <a:rPr lang="en-GB" sz="1200" dirty="0" err="1">
                <a:solidFill>
                  <a:srgbClr val="000000"/>
                </a:solidFill>
              </a:rPr>
              <a:t>déformer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cet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err="1">
                <a:solidFill>
                  <a:srgbClr val="000000"/>
                </a:solidFill>
              </a:rPr>
              <a:t>élément</a:t>
            </a:r>
            <a:r>
              <a:rPr lang="en-GB" sz="1200" dirty="0">
                <a:solidFill>
                  <a:srgbClr val="000000"/>
                </a:solidFill>
              </a:rPr>
              <a:t>.</a:t>
            </a:r>
            <a:r>
              <a:rPr lang="en-GB" sz="1200" b="1" dirty="0">
                <a:solidFill>
                  <a:srgbClr val="C00000"/>
                </a:solidFill>
              </a:rPr>
              <a:t>   </a:t>
            </a:r>
            <a:r>
              <a:rPr lang="en-GB" sz="1200" b="1" dirty="0">
                <a:solidFill>
                  <a:srgbClr val="A64D79"/>
                </a:solidFill>
              </a:rPr>
              <a:t>         			</a:t>
            </a:r>
            <a:endParaRPr sz="1200"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158" y="-8"/>
            <a:ext cx="1013825" cy="9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647</Words>
  <Application>Microsoft Office PowerPoint</Application>
  <PresentationFormat>On-screen Show (16:9)</PresentationFormat>
  <Paragraphs>111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Courier New</vt:lpstr>
      <vt:lpstr>Comfortaa</vt:lpstr>
      <vt:lpstr>Arial</vt:lpstr>
      <vt:lpstr>Old Standard TT</vt:lpstr>
      <vt:lpstr>Consolas</vt:lpstr>
      <vt:lpstr>Paperback</vt:lpstr>
      <vt:lpstr>Présentation de CSS</vt:lpstr>
      <vt:lpstr>3D Transforms:</vt:lpstr>
      <vt:lpstr>perspective()</vt:lpstr>
      <vt:lpstr>perspective()</vt:lpstr>
      <vt:lpstr>perspective-origin</vt:lpstr>
      <vt:lpstr>PowerPoint Presentation</vt:lpstr>
      <vt:lpstr>translate3d()</vt:lpstr>
      <vt:lpstr>translateZ()</vt:lpstr>
      <vt:lpstr>rotate3d()</vt:lpstr>
      <vt:lpstr>PowerPoint Presentation</vt:lpstr>
      <vt:lpstr>rotate3d();</vt:lpstr>
      <vt:lpstr>rotate3d()</vt:lpstr>
      <vt:lpstr>scale3d()</vt:lpstr>
      <vt:lpstr>matrix3d()</vt:lpstr>
      <vt:lpstr>transform-origin</vt:lpstr>
      <vt:lpstr>transform-style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CSS</dc:title>
  <cp:lastModifiedBy>Ha Za</cp:lastModifiedBy>
  <cp:revision>32</cp:revision>
  <dcterms:modified xsi:type="dcterms:W3CDTF">2020-06-09T06:53:03Z</dcterms:modified>
</cp:coreProperties>
</file>